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76" r:id="rId3"/>
    <p:sldId id="264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5" r:id="rId12"/>
    <p:sldId id="274" r:id="rId13"/>
    <p:sldId id="279" r:id="rId14"/>
    <p:sldId id="261" r:id="rId15"/>
    <p:sldId id="278" r:id="rId16"/>
    <p:sldId id="280" r:id="rId17"/>
    <p:sldId id="281" r:id="rId18"/>
    <p:sldId id="282" r:id="rId19"/>
    <p:sldId id="266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8B07"/>
    <a:srgbClr val="5A9AC5"/>
    <a:srgbClr val="FFFFFF"/>
    <a:srgbClr val="105396"/>
    <a:srgbClr val="ACCB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1" autoAdjust="0"/>
    <p:restoredTop sz="81875" autoAdjust="0"/>
  </p:normalViewPr>
  <p:slideViewPr>
    <p:cSldViewPr snapToGrid="0" snapToObjects="1">
      <p:cViewPr varScale="1">
        <p:scale>
          <a:sx n="79" d="100"/>
          <a:sy n="79" d="100"/>
        </p:scale>
        <p:origin x="-2360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3E566B-781C-524C-B9FC-5644FEE70262}" type="datetimeFigureOut">
              <a:rPr lang="en-US" smtClean="0"/>
              <a:pPr/>
              <a:t>2012-11-29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C73781-4A91-554F-950B-AD712A4A24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223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r">
              <a:defRPr>
                <a:solidFill>
                  <a:srgbClr val="105396"/>
                </a:solidFill>
              </a:defRPr>
            </a:lvl1pPr>
          </a:lstStyle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7772400" cy="1752600"/>
          </a:xfrm>
        </p:spPr>
        <p:txBody>
          <a:bodyPr anchor="ctr"/>
          <a:lstStyle>
            <a:lvl1pPr marL="0" indent="0" algn="r">
              <a:buNone/>
              <a:defRPr>
                <a:solidFill>
                  <a:srgbClr val="FFFFFF"/>
                </a:solidFill>
                <a:latin typeface="Swis721 LtEx BT Light"/>
                <a:cs typeface="Swis721 LtEx BT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07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FA2F1-6D3B-5245-BD1D-567672981CC3}" type="datetimeFigureOut">
              <a:rPr lang="en-US" smtClean="0"/>
              <a:pPr/>
              <a:t>2012-11-29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204AC-D235-E64B-A20A-30B6A33FA7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23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CA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FA2F1-6D3B-5245-BD1D-567672981CC3}" type="datetimeFigureOut">
              <a:rPr lang="en-US" smtClean="0"/>
              <a:pPr/>
              <a:t>2012-11-29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204AC-D235-E64B-A20A-30B6A33FA7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949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FA2F1-6D3B-5245-BD1D-567672981CC3}" type="datetimeFigureOut">
              <a:rPr lang="en-US" smtClean="0"/>
              <a:pPr/>
              <a:t>2012-11-29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204AC-D235-E64B-A20A-30B6A33FA7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955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FA2F1-6D3B-5245-BD1D-567672981CC3}" type="datetimeFigureOut">
              <a:rPr lang="en-US" smtClean="0"/>
              <a:pPr/>
              <a:t>2012-11-29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204AC-D235-E64B-A20A-30B6A33FA7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301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39217"/>
            <a:ext cx="8229600" cy="725664"/>
          </a:xfrm>
        </p:spPr>
        <p:txBody>
          <a:bodyPr/>
          <a:lstStyle/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FA2F1-6D3B-5245-BD1D-567672981CC3}" type="datetimeFigureOut">
              <a:rPr lang="en-US" smtClean="0"/>
              <a:pPr/>
              <a:t>2012-11-29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204AC-D235-E64B-A20A-30B6A33FA77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8889768" y="1575454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endParaRPr lang="en-US" sz="2200" dirty="0" smtClean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457200" y="1164881"/>
            <a:ext cx="8229600" cy="732182"/>
          </a:xfrm>
        </p:spPr>
        <p:txBody>
          <a:bodyPr anchor="ctr"/>
          <a:lstStyle>
            <a:lvl1pPr marL="0" indent="0" algn="ctr">
              <a:buFontTx/>
              <a:buNone/>
              <a:defRPr sz="2200">
                <a:latin typeface="Swis721 LtEx BT Light"/>
                <a:cs typeface="Swis721 LtEx BT Light"/>
              </a:defRPr>
            </a:lvl1pPr>
          </a:lstStyle>
          <a:p>
            <a:pPr lvl="0"/>
            <a:r>
              <a:rPr lang="en-CA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8189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05396"/>
                </a:solidFill>
              </a:defRPr>
            </a:lvl1pPr>
          </a:lstStyle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05396"/>
                </a:solidFill>
              </a:defRPr>
            </a:lvl1pPr>
            <a:lvl2pPr>
              <a:defRPr>
                <a:solidFill>
                  <a:srgbClr val="105396"/>
                </a:solidFill>
              </a:defRPr>
            </a:lvl2pPr>
            <a:lvl3pPr>
              <a:defRPr>
                <a:solidFill>
                  <a:srgbClr val="105396"/>
                </a:solidFill>
              </a:defRPr>
            </a:lvl3pPr>
            <a:lvl4pPr>
              <a:defRPr>
                <a:solidFill>
                  <a:srgbClr val="105396"/>
                </a:solidFill>
              </a:defRPr>
            </a:lvl4pPr>
            <a:lvl5pPr>
              <a:defRPr>
                <a:solidFill>
                  <a:srgbClr val="105396"/>
                </a:solidFill>
              </a:defRPr>
            </a:lvl5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FA2F1-6D3B-5245-BD1D-567672981CC3}" type="datetimeFigureOut">
              <a:rPr lang="en-US" smtClean="0"/>
              <a:pPr/>
              <a:t>2012-11-29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204AC-D235-E64B-A20A-30B6A33FA7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67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5308802"/>
            <a:ext cx="8229600" cy="818117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FA2F1-6D3B-5245-BD1D-567672981CC3}" type="datetimeFigureOut">
              <a:rPr lang="en-US" smtClean="0"/>
              <a:pPr/>
              <a:t>2012-11-29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204AC-D235-E64B-A20A-30B6A33FA77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119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FA2F1-6D3B-5245-BD1D-567672981CC3}" type="datetimeFigureOut">
              <a:rPr lang="en-US" smtClean="0"/>
              <a:pPr/>
              <a:t>2012-11-29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204AC-D235-E64B-A20A-30B6A33FA7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25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/>
          <a:lstStyle/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FA2F1-6D3B-5245-BD1D-567672981CC3}" type="datetimeFigureOut">
              <a:rPr lang="en-US" smtClean="0"/>
              <a:pPr/>
              <a:t>2012-11-29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204AC-D235-E64B-A20A-30B6A33FA7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2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FA2F1-6D3B-5245-BD1D-567672981CC3}" type="datetimeFigureOut">
              <a:rPr lang="en-US" smtClean="0"/>
              <a:pPr/>
              <a:t>2012-11-29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204AC-D235-E64B-A20A-30B6A33FA7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93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FA2F1-6D3B-5245-BD1D-567672981CC3}" type="datetimeFigureOut">
              <a:rPr lang="en-US" smtClean="0"/>
              <a:pPr/>
              <a:t>2012-11-29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204AC-D235-E64B-A20A-30B6A33FA7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20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FA2F1-6D3B-5245-BD1D-567672981CC3}" type="datetimeFigureOut">
              <a:rPr lang="en-US" smtClean="0"/>
              <a:pPr/>
              <a:t>2012-11-29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204AC-D235-E64B-A20A-30B6A33FA7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12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6" Type="http://schemas.openxmlformats.org/officeDocument/2006/relationships/image" Target="../media/image2.emf"/><Relationship Id="rId17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22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97064"/>
            <a:ext cx="8229600" cy="42290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FA2F1-6D3B-5245-BD1D-567672981CC3}" type="datetimeFigureOut">
              <a:rPr lang="en-US" smtClean="0"/>
              <a:pPr/>
              <a:t>2012-11-29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204AC-D235-E64B-A20A-30B6A33FA77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Interfaceware Logo.eps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85" y="6405534"/>
            <a:ext cx="2017715" cy="335251"/>
          </a:xfrm>
          <a:prstGeom prst="rect">
            <a:avLst/>
          </a:prstGeom>
        </p:spPr>
      </p:pic>
      <p:pic>
        <p:nvPicPr>
          <p:cNvPr id="8" name="Picture 7" descr="Interfaceware Tagline.eps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296" y="6454738"/>
            <a:ext cx="1639927" cy="12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995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2800" kern="1200" spc="120">
          <a:solidFill>
            <a:schemeClr val="bg1"/>
          </a:solidFill>
          <a:latin typeface="Swis721 LtEx BT Light"/>
          <a:ea typeface="+mj-ea"/>
          <a:cs typeface="Swis721 LtEx BT Light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rgbClr val="FFFFFF"/>
          </a:solidFill>
          <a:latin typeface="Myriad Pro"/>
          <a:ea typeface="+mn-ea"/>
          <a:cs typeface="Myriad Pro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rgbClr val="FFFFFF"/>
          </a:solidFill>
          <a:latin typeface="Myriad Pro"/>
          <a:ea typeface="+mn-ea"/>
          <a:cs typeface="Myriad Pro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rgbClr val="FFFFFF"/>
          </a:solidFill>
          <a:latin typeface="Myriad Pro"/>
          <a:ea typeface="+mn-ea"/>
          <a:cs typeface="Myriad Pro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rgbClr val="FFFFFF"/>
          </a:solidFill>
          <a:latin typeface="Myriad Pro"/>
          <a:ea typeface="+mn-ea"/>
          <a:cs typeface="Myriad Pro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b="0" i="0" kern="1200">
          <a:solidFill>
            <a:srgbClr val="FFFFFF"/>
          </a:solidFill>
          <a:latin typeface="Myriad Pro"/>
          <a:ea typeface="+mn-ea"/>
          <a:cs typeface="Myriad Pro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eliot.muir@interfaceware.com" TargetMode="External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emf"/><Relationship Id="rId7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 different approach to</a:t>
            </a:r>
          </a:p>
          <a:p>
            <a:r>
              <a:rPr lang="en-US" dirty="0" smtClean="0"/>
              <a:t>Middleware</a:t>
            </a:r>
            <a:endParaRPr lang="en-US" dirty="0"/>
          </a:p>
        </p:txBody>
      </p:sp>
      <p:pic>
        <p:nvPicPr>
          <p:cNvPr id="4" name="Picture 3" descr="Interfaceware Logo - Main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761" y="2563780"/>
            <a:ext cx="41275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39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IGUANA Integration Engine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742"/>
            <a:ext cx="7402689" cy="1622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400" kern="1200" spc="120">
                <a:solidFill>
                  <a:schemeClr val="bg1"/>
                </a:solidFill>
                <a:latin typeface="Swis721 LtEx BT Light"/>
                <a:ea typeface="+mj-ea"/>
                <a:cs typeface="Swis721 LtEx BT Light"/>
              </a:defRPr>
            </a:lvl1pPr>
          </a:lstStyle>
          <a:p>
            <a:r>
              <a:rPr lang="en-US" sz="2800" dirty="0" smtClean="0">
                <a:solidFill>
                  <a:srgbClr val="105396"/>
                </a:solidFill>
              </a:rPr>
              <a:t>Tried out </a:t>
            </a:r>
            <a:r>
              <a:rPr lang="en-US" sz="2800" dirty="0" err="1" smtClean="0">
                <a:solidFill>
                  <a:srgbClr val="105396"/>
                </a:solidFill>
              </a:rPr>
              <a:t>Lua</a:t>
            </a:r>
            <a:endParaRPr lang="en-US" sz="2800" dirty="0">
              <a:solidFill>
                <a:srgbClr val="105396"/>
              </a:solidFill>
            </a:endParaRPr>
          </a:p>
        </p:txBody>
      </p:sp>
      <p:sp>
        <p:nvSpPr>
          <p:cNvPr id="4" name="Text Placeholder 3"/>
          <p:cNvSpPr txBox="1">
            <a:spLocks/>
          </p:cNvSpPr>
          <p:nvPr/>
        </p:nvSpPr>
        <p:spPr>
          <a:xfrm>
            <a:off x="335844" y="1624168"/>
            <a:ext cx="8229600" cy="204611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solidFill>
                  <a:schemeClr val="accent2"/>
                </a:solidFill>
              </a:rPr>
              <a:t>And did the same prototype in two days</a:t>
            </a:r>
          </a:p>
          <a:p>
            <a:r>
              <a:rPr lang="en-US" sz="2800" dirty="0" smtClean="0">
                <a:solidFill>
                  <a:schemeClr val="accent2"/>
                </a:solidFill>
              </a:rPr>
              <a:t>Cleaner internals – easier to work with</a:t>
            </a:r>
          </a:p>
          <a:p>
            <a:endParaRPr lang="en-US" sz="2800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800" dirty="0" smtClean="0">
              <a:solidFill>
                <a:srgbClr val="297FD5"/>
              </a:solidFill>
            </a:endParaRPr>
          </a:p>
          <a:p>
            <a:endParaRPr lang="en-US" sz="1800" dirty="0">
              <a:solidFill>
                <a:schemeClr val="accent2"/>
              </a:solidFill>
              <a:latin typeface="Swis721 LtEx BT Light"/>
              <a:cs typeface="Swis721 LtEx BT Light"/>
            </a:endParaRPr>
          </a:p>
        </p:txBody>
      </p:sp>
    </p:spTree>
    <p:extLst>
      <p:ext uri="{BB962C8B-B14F-4D97-AF65-F5344CB8AC3E}">
        <p14:creationId xmlns:p14="http://schemas.microsoft.com/office/powerpoint/2010/main" val="4230823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IGUANA Integration Engine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742"/>
            <a:ext cx="7402689" cy="1622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400" kern="1200" spc="120">
                <a:solidFill>
                  <a:schemeClr val="bg1"/>
                </a:solidFill>
                <a:latin typeface="Swis721 LtEx BT Light"/>
                <a:ea typeface="+mj-ea"/>
                <a:cs typeface="Swis721 LtEx BT Light"/>
              </a:defRPr>
            </a:lvl1pPr>
          </a:lstStyle>
          <a:p>
            <a:r>
              <a:rPr lang="en-US" sz="2800" dirty="0" smtClean="0">
                <a:solidFill>
                  <a:srgbClr val="105396"/>
                </a:solidFill>
              </a:rPr>
              <a:t>ETL software is specialized</a:t>
            </a:r>
            <a:endParaRPr lang="en-US" sz="2800" dirty="0">
              <a:solidFill>
                <a:srgbClr val="105396"/>
              </a:solidFill>
            </a:endParaRPr>
          </a:p>
        </p:txBody>
      </p:sp>
      <p:sp>
        <p:nvSpPr>
          <p:cNvPr id="4" name="Text Placeholder 3"/>
          <p:cNvSpPr txBox="1">
            <a:spLocks/>
          </p:cNvSpPr>
          <p:nvPr/>
        </p:nvSpPr>
        <p:spPr>
          <a:xfrm>
            <a:off x="1633684" y="1624168"/>
            <a:ext cx="5531556" cy="252449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solidFill>
                  <a:schemeClr val="accent2"/>
                </a:solidFill>
              </a:rPr>
              <a:t>Data in</a:t>
            </a:r>
          </a:p>
          <a:p>
            <a:r>
              <a:rPr lang="en-US" sz="2800" dirty="0" smtClean="0">
                <a:solidFill>
                  <a:schemeClr val="accent2"/>
                </a:solidFill>
              </a:rPr>
              <a:t>Transform</a:t>
            </a:r>
          </a:p>
          <a:p>
            <a:r>
              <a:rPr lang="en-US" sz="2800" dirty="0" smtClean="0">
                <a:solidFill>
                  <a:schemeClr val="accent2"/>
                </a:solidFill>
              </a:rPr>
              <a:t>Data out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accent2"/>
                </a:solidFill>
              </a:rPr>
              <a:t>… in a fraction of a second</a:t>
            </a:r>
          </a:p>
          <a:p>
            <a:endParaRPr lang="en-US" sz="2800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800" dirty="0" smtClean="0">
              <a:solidFill>
                <a:srgbClr val="297FD5"/>
              </a:solidFill>
            </a:endParaRPr>
          </a:p>
          <a:p>
            <a:endParaRPr lang="en-US" sz="1800" dirty="0">
              <a:solidFill>
                <a:schemeClr val="accent2"/>
              </a:solidFill>
              <a:latin typeface="Swis721 LtEx BT Light"/>
              <a:cs typeface="Swis721 LtEx BT Light"/>
            </a:endParaRPr>
          </a:p>
        </p:txBody>
      </p:sp>
    </p:spTree>
    <p:extLst>
      <p:ext uri="{BB962C8B-B14F-4D97-AF65-F5344CB8AC3E}">
        <p14:creationId xmlns:p14="http://schemas.microsoft.com/office/powerpoint/2010/main" val="259548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IGUANA Integration Engine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742"/>
            <a:ext cx="7402689" cy="1622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400" kern="1200" spc="120">
                <a:solidFill>
                  <a:schemeClr val="bg1"/>
                </a:solidFill>
                <a:latin typeface="Swis721 LtEx BT Light"/>
                <a:ea typeface="+mj-ea"/>
                <a:cs typeface="Swis721 LtEx BT Light"/>
              </a:defRPr>
            </a:lvl1pPr>
          </a:lstStyle>
          <a:p>
            <a:r>
              <a:rPr lang="en-US" sz="2800" dirty="0" smtClean="0">
                <a:solidFill>
                  <a:srgbClr val="105396"/>
                </a:solidFill>
              </a:rPr>
              <a:t>Limited Scope</a:t>
            </a:r>
            <a:endParaRPr lang="en-US" sz="2800" dirty="0">
              <a:solidFill>
                <a:srgbClr val="105396"/>
              </a:solidFill>
            </a:endParaRPr>
          </a:p>
        </p:txBody>
      </p:sp>
      <p:sp>
        <p:nvSpPr>
          <p:cNvPr id="4" name="Text Placeholder 3"/>
          <p:cNvSpPr txBox="1">
            <a:spLocks/>
          </p:cNvSpPr>
          <p:nvPr/>
        </p:nvSpPr>
        <p:spPr>
          <a:xfrm>
            <a:off x="335844" y="1624168"/>
            <a:ext cx="8229600" cy="246805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solidFill>
                  <a:schemeClr val="accent2"/>
                </a:solidFill>
              </a:rPr>
              <a:t>Allows a different approach to building an IDE</a:t>
            </a:r>
          </a:p>
          <a:p>
            <a:r>
              <a:rPr lang="en-US" sz="2800" dirty="0" smtClean="0">
                <a:solidFill>
                  <a:schemeClr val="accent2"/>
                </a:solidFill>
              </a:rPr>
              <a:t>Every time code or data changes</a:t>
            </a:r>
          </a:p>
          <a:p>
            <a:r>
              <a:rPr lang="en-US" sz="2800" dirty="0" smtClean="0">
                <a:solidFill>
                  <a:schemeClr val="accent2"/>
                </a:solidFill>
              </a:rPr>
              <a:t>Re-execute transformation from start to finish</a:t>
            </a:r>
          </a:p>
          <a:p>
            <a:r>
              <a:rPr lang="en-US" sz="2800" dirty="0" smtClean="0">
                <a:solidFill>
                  <a:schemeClr val="accent2"/>
                </a:solidFill>
              </a:rPr>
              <a:t>Visually show real time results in the UI</a:t>
            </a:r>
          </a:p>
          <a:p>
            <a:endParaRPr lang="en-US" sz="2800" dirty="0" smtClean="0">
              <a:solidFill>
                <a:schemeClr val="accent2"/>
              </a:solidFill>
            </a:endParaRPr>
          </a:p>
          <a:p>
            <a:endParaRPr lang="en-US" sz="2800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800" dirty="0" smtClean="0">
              <a:solidFill>
                <a:srgbClr val="297FD5"/>
              </a:solidFill>
            </a:endParaRPr>
          </a:p>
          <a:p>
            <a:endParaRPr lang="en-US" sz="1800" dirty="0">
              <a:solidFill>
                <a:schemeClr val="accent2"/>
              </a:solidFill>
              <a:latin typeface="Swis721 LtEx BT Light"/>
              <a:cs typeface="Swis721 LtEx BT Light"/>
            </a:endParaRPr>
          </a:p>
        </p:txBody>
      </p:sp>
    </p:spTree>
    <p:extLst>
      <p:ext uri="{BB962C8B-B14F-4D97-AF65-F5344CB8AC3E}">
        <p14:creationId xmlns:p14="http://schemas.microsoft.com/office/powerpoint/2010/main" val="3646865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IGUANA Integration Engine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742"/>
            <a:ext cx="7402689" cy="1622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400" kern="1200" spc="120">
                <a:solidFill>
                  <a:schemeClr val="bg1"/>
                </a:solidFill>
                <a:latin typeface="Swis721 LtEx BT Light"/>
                <a:ea typeface="+mj-ea"/>
                <a:cs typeface="Swis721 LtEx BT Light"/>
              </a:defRPr>
            </a:lvl1pPr>
          </a:lstStyle>
          <a:p>
            <a:r>
              <a:rPr lang="en-US" sz="2800" dirty="0" smtClean="0">
                <a:solidFill>
                  <a:srgbClr val="105396"/>
                </a:solidFill>
              </a:rPr>
              <a:t>Foundation</a:t>
            </a:r>
            <a:endParaRPr lang="en-US" sz="2800" dirty="0">
              <a:solidFill>
                <a:srgbClr val="105396"/>
              </a:solidFill>
            </a:endParaRPr>
          </a:p>
        </p:txBody>
      </p:sp>
      <p:sp>
        <p:nvSpPr>
          <p:cNvPr id="4" name="Text Placeholder 3"/>
          <p:cNvSpPr txBox="1">
            <a:spLocks/>
          </p:cNvSpPr>
          <p:nvPr/>
        </p:nvSpPr>
        <p:spPr>
          <a:xfrm>
            <a:off x="335844" y="1624168"/>
            <a:ext cx="8229600" cy="246805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solidFill>
                  <a:schemeClr val="accent2"/>
                </a:solidFill>
              </a:rPr>
              <a:t>Web based IDE</a:t>
            </a:r>
          </a:p>
          <a:p>
            <a:r>
              <a:rPr lang="en-US" sz="2800" dirty="0" smtClean="0">
                <a:solidFill>
                  <a:schemeClr val="accent2"/>
                </a:solidFill>
              </a:rPr>
              <a:t>C++ in the backend</a:t>
            </a:r>
          </a:p>
          <a:p>
            <a:r>
              <a:rPr lang="en-US" sz="2800" dirty="0" smtClean="0">
                <a:solidFill>
                  <a:schemeClr val="accent2"/>
                </a:solidFill>
              </a:rPr>
              <a:t>Code Mirror for the colorized editor</a:t>
            </a:r>
          </a:p>
          <a:p>
            <a:r>
              <a:rPr lang="en-US" sz="2800" dirty="0" err="1" smtClean="0">
                <a:solidFill>
                  <a:schemeClr val="accent2"/>
                </a:solidFill>
              </a:rPr>
              <a:t>jQuery</a:t>
            </a:r>
            <a:r>
              <a:rPr lang="en-US" sz="2800" dirty="0" smtClean="0">
                <a:solidFill>
                  <a:schemeClr val="accent2"/>
                </a:solidFill>
              </a:rPr>
              <a:t> + </a:t>
            </a:r>
            <a:r>
              <a:rPr lang="en-US" sz="2800" dirty="0" err="1" smtClean="0">
                <a:solidFill>
                  <a:schemeClr val="accent2"/>
                </a:solidFill>
              </a:rPr>
              <a:t>Javascript</a:t>
            </a:r>
            <a:endParaRPr lang="en-US" sz="2800" dirty="0" smtClean="0">
              <a:solidFill>
                <a:schemeClr val="accent2"/>
              </a:solidFill>
            </a:endParaRPr>
          </a:p>
          <a:p>
            <a:r>
              <a:rPr lang="en-US" sz="2800" dirty="0" smtClean="0">
                <a:solidFill>
                  <a:schemeClr val="accent2"/>
                </a:solidFill>
              </a:rPr>
              <a:t>Client-Server approach to building a web app </a:t>
            </a:r>
          </a:p>
          <a:p>
            <a:endParaRPr lang="en-US" sz="2800" dirty="0" smtClean="0">
              <a:solidFill>
                <a:schemeClr val="accent2"/>
              </a:solidFill>
            </a:endParaRPr>
          </a:p>
          <a:p>
            <a:endParaRPr lang="en-US" sz="2800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800" dirty="0" smtClean="0">
              <a:solidFill>
                <a:srgbClr val="297FD5"/>
              </a:solidFill>
            </a:endParaRPr>
          </a:p>
          <a:p>
            <a:endParaRPr lang="en-US" sz="1800" dirty="0">
              <a:solidFill>
                <a:schemeClr val="accent2"/>
              </a:solidFill>
              <a:latin typeface="Swis721 LtEx BT Light"/>
              <a:cs typeface="Swis721 LtEx BT Light"/>
            </a:endParaRPr>
          </a:p>
        </p:txBody>
      </p:sp>
    </p:spTree>
    <p:extLst>
      <p:ext uri="{BB962C8B-B14F-4D97-AF65-F5344CB8AC3E}">
        <p14:creationId xmlns:p14="http://schemas.microsoft.com/office/powerpoint/2010/main" val="166148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Best thing is to see in action…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57200" y="4964497"/>
            <a:ext cx="8229600" cy="73218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1800" dirty="0" smtClean="0"/>
              <a:t>Let’s do that now…</a:t>
            </a:r>
            <a:endParaRPr lang="en-US" sz="1800" dirty="0"/>
          </a:p>
        </p:txBody>
      </p:sp>
      <p:pic>
        <p:nvPicPr>
          <p:cNvPr id="3" name="Picture 2" descr="Screenshot_Translato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26" y="1388808"/>
            <a:ext cx="6869948" cy="343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98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IGUANA Integration Engine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742"/>
            <a:ext cx="7402689" cy="1622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400" kern="1200" spc="120">
                <a:solidFill>
                  <a:schemeClr val="bg1"/>
                </a:solidFill>
                <a:latin typeface="Swis721 LtEx BT Light"/>
                <a:ea typeface="+mj-ea"/>
                <a:cs typeface="Swis721 LtEx BT Light"/>
              </a:defRPr>
            </a:lvl1pPr>
          </a:lstStyle>
          <a:p>
            <a:r>
              <a:rPr lang="en-US" sz="2800" dirty="0" smtClean="0">
                <a:solidFill>
                  <a:srgbClr val="105396"/>
                </a:solidFill>
              </a:rPr>
              <a:t>Live Data Execution</a:t>
            </a:r>
            <a:endParaRPr lang="en-US" sz="2800" dirty="0">
              <a:solidFill>
                <a:srgbClr val="105396"/>
              </a:solidFill>
            </a:endParaRPr>
          </a:p>
        </p:txBody>
      </p:sp>
      <p:sp>
        <p:nvSpPr>
          <p:cNvPr id="4" name="Text Placeholder 3"/>
          <p:cNvSpPr txBox="1">
            <a:spLocks/>
          </p:cNvSpPr>
          <p:nvPr/>
        </p:nvSpPr>
        <p:spPr>
          <a:xfrm>
            <a:off x="819401" y="1624168"/>
            <a:ext cx="7746043" cy="246805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solidFill>
                  <a:schemeClr val="accent2"/>
                </a:solidFill>
              </a:rPr>
              <a:t>Live data execution means APIs need sandboxing</a:t>
            </a:r>
          </a:p>
          <a:p>
            <a:r>
              <a:rPr lang="en-US" sz="2800" dirty="0" smtClean="0">
                <a:solidFill>
                  <a:schemeClr val="accent2"/>
                </a:solidFill>
              </a:rPr>
              <a:t>Live vs. test mode </a:t>
            </a:r>
          </a:p>
          <a:p>
            <a:r>
              <a:rPr lang="en-US" sz="2800" dirty="0" smtClean="0">
                <a:solidFill>
                  <a:schemeClr val="accent2"/>
                </a:solidFill>
              </a:rPr>
              <a:t>live=true, </a:t>
            </a:r>
            <a:r>
              <a:rPr lang="en-US" sz="2800" dirty="0" err="1" smtClean="0">
                <a:solidFill>
                  <a:schemeClr val="accent2"/>
                </a:solidFill>
              </a:rPr>
              <a:t>iguana.isTest</a:t>
            </a:r>
            <a:r>
              <a:rPr lang="en-US" sz="2800" dirty="0" smtClean="0">
                <a:solidFill>
                  <a:schemeClr val="accent2"/>
                </a:solidFill>
              </a:rPr>
              <a:t>()</a:t>
            </a:r>
          </a:p>
          <a:p>
            <a:endParaRPr lang="en-US" sz="2800" dirty="0" smtClean="0">
              <a:solidFill>
                <a:schemeClr val="accent2"/>
              </a:solidFill>
            </a:endParaRPr>
          </a:p>
          <a:p>
            <a:endParaRPr lang="en-US" sz="2800" dirty="0" smtClean="0">
              <a:solidFill>
                <a:schemeClr val="accent2"/>
              </a:solidFill>
            </a:endParaRPr>
          </a:p>
          <a:p>
            <a:endParaRPr lang="en-US" sz="2800" dirty="0" smtClean="0">
              <a:solidFill>
                <a:schemeClr val="accent2"/>
              </a:solidFill>
            </a:endParaRPr>
          </a:p>
          <a:p>
            <a:endParaRPr lang="en-US" sz="2800" dirty="0" smtClean="0">
              <a:solidFill>
                <a:schemeClr val="accent2"/>
              </a:solidFill>
            </a:endParaRPr>
          </a:p>
          <a:p>
            <a:endParaRPr lang="en-US" sz="2800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800" dirty="0" smtClean="0">
              <a:solidFill>
                <a:srgbClr val="297FD5"/>
              </a:solidFill>
            </a:endParaRPr>
          </a:p>
          <a:p>
            <a:endParaRPr lang="en-US" sz="1800" dirty="0">
              <a:solidFill>
                <a:schemeClr val="accent2"/>
              </a:solidFill>
              <a:latin typeface="Swis721 LtEx BT Light"/>
              <a:cs typeface="Swis721 LtEx BT Light"/>
            </a:endParaRPr>
          </a:p>
        </p:txBody>
      </p:sp>
    </p:spTree>
    <p:extLst>
      <p:ext uri="{BB962C8B-B14F-4D97-AF65-F5344CB8AC3E}">
        <p14:creationId xmlns:p14="http://schemas.microsoft.com/office/powerpoint/2010/main" val="398177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IGUANA Integration Engine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742"/>
            <a:ext cx="7402689" cy="1622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400" kern="1200" spc="120">
                <a:solidFill>
                  <a:schemeClr val="bg1"/>
                </a:solidFill>
                <a:latin typeface="Swis721 LtEx BT Light"/>
                <a:ea typeface="+mj-ea"/>
                <a:cs typeface="Swis721 LtEx BT Light"/>
              </a:defRPr>
            </a:lvl1pPr>
          </a:lstStyle>
          <a:p>
            <a:r>
              <a:rPr lang="en-US" sz="2800" dirty="0" smtClean="0">
                <a:solidFill>
                  <a:srgbClr val="105396"/>
                </a:solidFill>
              </a:rPr>
              <a:t>Minimizing Network Traffic</a:t>
            </a:r>
            <a:endParaRPr lang="en-US" sz="2800" dirty="0">
              <a:solidFill>
                <a:srgbClr val="105396"/>
              </a:solidFill>
            </a:endParaRPr>
          </a:p>
        </p:txBody>
      </p:sp>
      <p:sp>
        <p:nvSpPr>
          <p:cNvPr id="4" name="Text Placeholder 3"/>
          <p:cNvSpPr txBox="1">
            <a:spLocks/>
          </p:cNvSpPr>
          <p:nvPr/>
        </p:nvSpPr>
        <p:spPr>
          <a:xfrm>
            <a:off x="335844" y="1624168"/>
            <a:ext cx="8229600" cy="246805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solidFill>
                  <a:schemeClr val="accent2"/>
                </a:solidFill>
              </a:rPr>
              <a:t>Early betas of translator IDE would exchange megabytes of JSON!</a:t>
            </a:r>
          </a:p>
          <a:p>
            <a:r>
              <a:rPr lang="en-US" sz="2800" dirty="0" smtClean="0">
                <a:solidFill>
                  <a:schemeClr val="accent2"/>
                </a:solidFill>
              </a:rPr>
              <a:t>A lot of optimization work to limit the amount of data exchanged between the browser and the server</a:t>
            </a:r>
          </a:p>
          <a:p>
            <a:endParaRPr lang="en-US" sz="2800" dirty="0" smtClean="0">
              <a:solidFill>
                <a:schemeClr val="accent2"/>
              </a:solidFill>
            </a:endParaRPr>
          </a:p>
          <a:p>
            <a:endParaRPr lang="en-US" sz="2800" dirty="0" smtClean="0">
              <a:solidFill>
                <a:schemeClr val="accent2"/>
              </a:solidFill>
            </a:endParaRPr>
          </a:p>
          <a:p>
            <a:endParaRPr lang="en-US" sz="2800" dirty="0" smtClean="0">
              <a:solidFill>
                <a:schemeClr val="accent2"/>
              </a:solidFill>
            </a:endParaRPr>
          </a:p>
          <a:p>
            <a:endParaRPr lang="en-US" sz="2800" dirty="0" smtClean="0">
              <a:solidFill>
                <a:schemeClr val="accent2"/>
              </a:solidFill>
            </a:endParaRPr>
          </a:p>
          <a:p>
            <a:endParaRPr lang="en-US" sz="2800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800" dirty="0" smtClean="0">
              <a:solidFill>
                <a:srgbClr val="297FD5"/>
              </a:solidFill>
            </a:endParaRPr>
          </a:p>
          <a:p>
            <a:endParaRPr lang="en-US" sz="1800" dirty="0">
              <a:solidFill>
                <a:schemeClr val="accent2"/>
              </a:solidFill>
              <a:latin typeface="Swis721 LtEx BT Light"/>
              <a:cs typeface="Swis721 LtEx BT Light"/>
            </a:endParaRPr>
          </a:p>
        </p:txBody>
      </p:sp>
    </p:spTree>
    <p:extLst>
      <p:ext uri="{BB962C8B-B14F-4D97-AF65-F5344CB8AC3E}">
        <p14:creationId xmlns:p14="http://schemas.microsoft.com/office/powerpoint/2010/main" val="2746092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IGUANA Integration Engine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742"/>
            <a:ext cx="7402689" cy="1622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400" kern="1200" spc="120">
                <a:solidFill>
                  <a:schemeClr val="bg1"/>
                </a:solidFill>
                <a:latin typeface="Swis721 LtEx BT Light"/>
                <a:ea typeface="+mj-ea"/>
                <a:cs typeface="Swis721 LtEx BT Light"/>
              </a:defRPr>
            </a:lvl1pPr>
          </a:lstStyle>
          <a:p>
            <a:r>
              <a:rPr lang="en-US" sz="2800" dirty="0" smtClean="0">
                <a:solidFill>
                  <a:srgbClr val="105396"/>
                </a:solidFill>
              </a:rPr>
              <a:t>What’s Next?</a:t>
            </a:r>
            <a:endParaRPr lang="en-US" sz="2800" dirty="0">
              <a:solidFill>
                <a:srgbClr val="105396"/>
              </a:solidFill>
            </a:endParaRPr>
          </a:p>
        </p:txBody>
      </p:sp>
      <p:sp>
        <p:nvSpPr>
          <p:cNvPr id="4" name="Text Placeholder 3"/>
          <p:cNvSpPr txBox="1">
            <a:spLocks/>
          </p:cNvSpPr>
          <p:nvPr/>
        </p:nvSpPr>
        <p:spPr>
          <a:xfrm>
            <a:off x="335844" y="1624167"/>
            <a:ext cx="8229600" cy="332883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solidFill>
                  <a:schemeClr val="accent2"/>
                </a:solidFill>
              </a:rPr>
              <a:t>Tuatara (an obscure New Zealand lizard)</a:t>
            </a:r>
          </a:p>
          <a:p>
            <a:r>
              <a:rPr lang="en-US" sz="2800" dirty="0" smtClean="0">
                <a:solidFill>
                  <a:schemeClr val="accent2"/>
                </a:solidFill>
              </a:rPr>
              <a:t>Possibly a free version of the IDE – just to give back to the </a:t>
            </a:r>
            <a:r>
              <a:rPr lang="en-US" sz="2800" dirty="0" err="1" smtClean="0">
                <a:solidFill>
                  <a:schemeClr val="accent2"/>
                </a:solidFill>
              </a:rPr>
              <a:t>Lua</a:t>
            </a:r>
            <a:r>
              <a:rPr lang="en-US" sz="2800" dirty="0" smtClean="0">
                <a:solidFill>
                  <a:schemeClr val="accent2"/>
                </a:solidFill>
              </a:rPr>
              <a:t> community</a:t>
            </a:r>
          </a:p>
          <a:p>
            <a:r>
              <a:rPr lang="en-US" sz="2800" dirty="0" smtClean="0">
                <a:solidFill>
                  <a:schemeClr val="accent2"/>
                </a:solidFill>
              </a:rPr>
              <a:t>Looking at FFI library in </a:t>
            </a:r>
            <a:r>
              <a:rPr lang="en-US" sz="2800" dirty="0" err="1" smtClean="0">
                <a:solidFill>
                  <a:schemeClr val="accent2"/>
                </a:solidFill>
              </a:rPr>
              <a:t>LuaJIT</a:t>
            </a:r>
            <a:r>
              <a:rPr lang="en-US" sz="2800" dirty="0" smtClean="0">
                <a:solidFill>
                  <a:schemeClr val="accent2"/>
                </a:solidFill>
              </a:rPr>
              <a:t> for faster C++ </a:t>
            </a:r>
            <a:r>
              <a:rPr lang="en-US" sz="2800" dirty="0" smtClean="0">
                <a:solidFill>
                  <a:schemeClr val="accent2"/>
                </a:solidFill>
              </a:rPr>
              <a:t>bindings</a:t>
            </a:r>
          </a:p>
          <a:p>
            <a:r>
              <a:rPr lang="en-US" sz="2800" dirty="0" smtClean="0">
                <a:solidFill>
                  <a:schemeClr val="accent2"/>
                </a:solidFill>
              </a:rPr>
              <a:t>Integration outside of just healthcare</a:t>
            </a:r>
          </a:p>
          <a:p>
            <a:r>
              <a:rPr lang="en-US" sz="2800" dirty="0" smtClean="0">
                <a:solidFill>
                  <a:schemeClr val="accent2"/>
                </a:solidFill>
              </a:rPr>
              <a:t>Backward compatibility is key</a:t>
            </a:r>
          </a:p>
          <a:p>
            <a:endParaRPr lang="en-US" sz="2800" dirty="0" smtClean="0">
              <a:solidFill>
                <a:schemeClr val="accent2"/>
              </a:solidFill>
            </a:endParaRPr>
          </a:p>
          <a:p>
            <a:endParaRPr lang="en-US" sz="2800" dirty="0" smtClean="0">
              <a:solidFill>
                <a:schemeClr val="accent2"/>
              </a:solidFill>
            </a:endParaRPr>
          </a:p>
          <a:p>
            <a:endParaRPr lang="en-US" sz="2800" dirty="0" smtClean="0">
              <a:solidFill>
                <a:schemeClr val="accent2"/>
              </a:solidFill>
            </a:endParaRPr>
          </a:p>
          <a:p>
            <a:endParaRPr lang="en-US" sz="2800" dirty="0" smtClean="0">
              <a:solidFill>
                <a:schemeClr val="accent2"/>
              </a:solidFill>
            </a:endParaRPr>
          </a:p>
          <a:p>
            <a:endParaRPr lang="en-US" sz="2800" dirty="0" smtClean="0">
              <a:solidFill>
                <a:schemeClr val="accent2"/>
              </a:solidFill>
            </a:endParaRPr>
          </a:p>
          <a:p>
            <a:endParaRPr lang="en-US" sz="2800" dirty="0" smtClean="0">
              <a:solidFill>
                <a:schemeClr val="accent2"/>
              </a:solidFill>
            </a:endParaRPr>
          </a:p>
          <a:p>
            <a:endParaRPr lang="en-US" sz="2800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800" dirty="0" smtClean="0">
              <a:solidFill>
                <a:srgbClr val="297FD5"/>
              </a:solidFill>
            </a:endParaRPr>
          </a:p>
          <a:p>
            <a:endParaRPr lang="en-US" sz="1800" dirty="0">
              <a:solidFill>
                <a:schemeClr val="accent2"/>
              </a:solidFill>
              <a:latin typeface="Swis721 LtEx BT Light"/>
              <a:cs typeface="Swis721 LtEx BT Light"/>
            </a:endParaRPr>
          </a:p>
        </p:txBody>
      </p:sp>
    </p:spTree>
    <p:extLst>
      <p:ext uri="{BB962C8B-B14F-4D97-AF65-F5344CB8AC3E}">
        <p14:creationId xmlns:p14="http://schemas.microsoft.com/office/powerpoint/2010/main" val="184905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IGUANA Integration Engine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742"/>
            <a:ext cx="7402689" cy="1622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400" kern="1200" spc="120">
                <a:solidFill>
                  <a:schemeClr val="bg1"/>
                </a:solidFill>
                <a:latin typeface="Swis721 LtEx BT Light"/>
                <a:ea typeface="+mj-ea"/>
                <a:cs typeface="Swis721 LtEx BT Light"/>
              </a:defRPr>
            </a:lvl1pPr>
          </a:lstStyle>
          <a:p>
            <a:r>
              <a:rPr lang="en-US" sz="2800" dirty="0" smtClean="0">
                <a:solidFill>
                  <a:srgbClr val="105396"/>
                </a:solidFill>
              </a:rPr>
              <a:t>Like to play with Iguana?</a:t>
            </a:r>
            <a:endParaRPr lang="en-US" sz="2800" dirty="0">
              <a:solidFill>
                <a:srgbClr val="105396"/>
              </a:solidFill>
            </a:endParaRPr>
          </a:p>
        </p:txBody>
      </p:sp>
      <p:sp>
        <p:nvSpPr>
          <p:cNvPr id="4" name="Text Placeholder 3"/>
          <p:cNvSpPr txBox="1">
            <a:spLocks/>
          </p:cNvSpPr>
          <p:nvPr/>
        </p:nvSpPr>
        <p:spPr>
          <a:xfrm>
            <a:off x="335844" y="1624167"/>
            <a:ext cx="8229600" cy="332883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 smtClean="0">
                <a:solidFill>
                  <a:schemeClr val="accent2"/>
                </a:solidFill>
              </a:rPr>
              <a:t>If you would like to have a copy to use for debugging </a:t>
            </a:r>
            <a:r>
              <a:rPr lang="en-US" sz="2800" dirty="0" err="1" smtClean="0">
                <a:solidFill>
                  <a:schemeClr val="accent2"/>
                </a:solidFill>
              </a:rPr>
              <a:t>Lua</a:t>
            </a:r>
            <a:r>
              <a:rPr lang="en-US" sz="2800" dirty="0" smtClean="0">
                <a:solidFill>
                  <a:schemeClr val="accent2"/>
                </a:solidFill>
              </a:rPr>
              <a:t> code etc. for personal use we’re happy to give a non expiring copy of Iguana for this purpose.</a:t>
            </a:r>
          </a:p>
          <a:p>
            <a:endParaRPr lang="en-US" sz="2800" dirty="0" smtClean="0">
              <a:solidFill>
                <a:schemeClr val="accent2"/>
              </a:solidFill>
            </a:endParaRPr>
          </a:p>
          <a:p>
            <a:endParaRPr lang="en-US" sz="2800" dirty="0" smtClean="0">
              <a:solidFill>
                <a:schemeClr val="accent2"/>
              </a:solidFill>
            </a:endParaRPr>
          </a:p>
          <a:p>
            <a:endParaRPr lang="en-US" sz="2800" dirty="0" smtClean="0">
              <a:solidFill>
                <a:schemeClr val="accent2"/>
              </a:solidFill>
            </a:endParaRPr>
          </a:p>
          <a:p>
            <a:endParaRPr lang="en-US" sz="2800" dirty="0" smtClean="0">
              <a:solidFill>
                <a:schemeClr val="accent2"/>
              </a:solidFill>
            </a:endParaRPr>
          </a:p>
          <a:p>
            <a:endParaRPr lang="en-US" sz="2800" dirty="0" smtClean="0">
              <a:solidFill>
                <a:schemeClr val="accent2"/>
              </a:solidFill>
            </a:endParaRPr>
          </a:p>
          <a:p>
            <a:endParaRPr lang="en-US" sz="2800" dirty="0" smtClean="0">
              <a:solidFill>
                <a:schemeClr val="accent2"/>
              </a:solidFill>
            </a:endParaRPr>
          </a:p>
          <a:p>
            <a:endParaRPr lang="en-US" sz="2800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sz="2800" dirty="0" smtClean="0">
              <a:solidFill>
                <a:srgbClr val="297FD5"/>
              </a:solidFill>
            </a:endParaRPr>
          </a:p>
          <a:p>
            <a:endParaRPr lang="en-US" sz="1800" dirty="0">
              <a:solidFill>
                <a:schemeClr val="accent2"/>
              </a:solidFill>
              <a:latin typeface="Swis721 LtEx BT Light"/>
              <a:cs typeface="Swis721 LtEx BT Light"/>
            </a:endParaRPr>
          </a:p>
        </p:txBody>
      </p:sp>
    </p:spTree>
    <p:extLst>
      <p:ext uri="{BB962C8B-B14F-4D97-AF65-F5344CB8AC3E}">
        <p14:creationId xmlns:p14="http://schemas.microsoft.com/office/powerpoint/2010/main" val="402509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3560"/>
            <a:ext cx="8229600" cy="72566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400" dirty="0" smtClean="0"/>
              <a:t>Any questions?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0105" y="3988582"/>
            <a:ext cx="6523791" cy="192081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rgbClr val="105396"/>
                </a:solidFill>
                <a:latin typeface="Swis721 LtEx BT Light"/>
                <a:cs typeface="Swis721 LtEx BT Light"/>
              </a:rPr>
              <a:t>Eliot Muir</a:t>
            </a:r>
            <a:endParaRPr lang="en-US" sz="1600" dirty="0">
              <a:solidFill>
                <a:srgbClr val="105396"/>
              </a:solidFill>
              <a:latin typeface="Swis721 LtEx BT Light"/>
              <a:cs typeface="Swis721 LtEx BT Light"/>
            </a:endParaRPr>
          </a:p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rgbClr val="105396"/>
                </a:solidFill>
                <a:latin typeface="Swis721 LtEx BT Light"/>
                <a:cs typeface="Swis721 LtEx BT Light"/>
                <a:hlinkClick r:id="rId3"/>
              </a:rPr>
              <a:t>eliot.muir@interfaceware.com</a:t>
            </a:r>
            <a:endParaRPr lang="en-US" sz="1600" dirty="0">
              <a:solidFill>
                <a:srgbClr val="105396"/>
              </a:solidFill>
              <a:latin typeface="Swis721 LtEx BT Light"/>
              <a:cs typeface="Swis721 LtEx BT Light"/>
            </a:endParaRPr>
          </a:p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rgbClr val="105396"/>
                </a:solidFill>
                <a:latin typeface="Swis721 LtEx BT Light"/>
                <a:cs typeface="Swis721 LtEx BT Light"/>
              </a:rPr>
              <a:t>Linked In: </a:t>
            </a:r>
            <a:r>
              <a:rPr lang="fi-FI" sz="1600" dirty="0" err="1">
                <a:solidFill>
                  <a:srgbClr val="105396"/>
                </a:solidFill>
                <a:latin typeface="Swis721 LtEx BT Light"/>
                <a:cs typeface="Swis721 LtEx BT Light"/>
              </a:rPr>
              <a:t>http://ca.linkedin.com/in/eliotmuir</a:t>
            </a:r>
            <a:endParaRPr lang="en-US" sz="1600" dirty="0" smtClean="0">
              <a:solidFill>
                <a:srgbClr val="105396"/>
              </a:solidFill>
              <a:latin typeface="Swis721 LtEx BT Light"/>
              <a:cs typeface="Swis721 LtEx BT Light"/>
            </a:endParaRPr>
          </a:p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rgbClr val="105396"/>
                </a:solidFill>
                <a:latin typeface="Swis721 LtEx BT Light"/>
                <a:cs typeface="Swis721 LtEx BT Light"/>
              </a:rPr>
              <a:t>CEO, </a:t>
            </a:r>
            <a:r>
              <a:rPr lang="en-US" sz="1600" dirty="0" err="1" smtClean="0">
                <a:solidFill>
                  <a:srgbClr val="105396"/>
                </a:solidFill>
                <a:latin typeface="Swis721 LtEx BT Light"/>
                <a:cs typeface="Swis721 LtEx BT Light"/>
              </a:rPr>
              <a:t>iNTERFACEWARE</a:t>
            </a:r>
            <a:endParaRPr lang="en-US" sz="1600" dirty="0" smtClean="0">
              <a:solidFill>
                <a:srgbClr val="105396"/>
              </a:solidFill>
              <a:latin typeface="Swis721 LtEx BT Light"/>
              <a:cs typeface="Swis721 LtEx BT Light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950314" y="653931"/>
            <a:ext cx="4882104" cy="1823187"/>
            <a:chOff x="1950314" y="653931"/>
            <a:chExt cx="4882104" cy="1823187"/>
          </a:xfrm>
        </p:grpSpPr>
        <p:pic>
          <p:nvPicPr>
            <p:cNvPr id="5" name="Picture 4" descr="iguana_logo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0314" y="653931"/>
              <a:ext cx="2731233" cy="1823187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4156125" y="1207071"/>
              <a:ext cx="2676293" cy="102863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rtlCol="0" anchor="ctr">
              <a:normAutofit/>
            </a:bodyPr>
            <a:lstStyle/>
            <a:p>
              <a:r>
                <a:rPr lang="en-US" sz="4400" dirty="0" smtClean="0">
                  <a:solidFill>
                    <a:srgbClr val="0C8B07"/>
                  </a:solidFill>
                  <a:latin typeface="Swis721 LtEx BT Light"/>
                  <a:cs typeface="Swis721 LtEx BT Light"/>
                </a:rPr>
                <a:t>IGUANA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2477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IGUANA Integration Engine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742"/>
            <a:ext cx="8229600" cy="1622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400" kern="1200" spc="120">
                <a:solidFill>
                  <a:schemeClr val="bg1"/>
                </a:solidFill>
                <a:latin typeface="Swis721 LtEx BT Light"/>
                <a:ea typeface="+mj-ea"/>
                <a:cs typeface="Swis721 LtEx BT Light"/>
              </a:defRPr>
            </a:lvl1pPr>
          </a:lstStyle>
          <a:p>
            <a:r>
              <a:rPr lang="en-US" sz="2800" dirty="0" smtClean="0">
                <a:solidFill>
                  <a:srgbClr val="105396"/>
                </a:solidFill>
              </a:rPr>
              <a:t>Introduction</a:t>
            </a:r>
            <a:endParaRPr lang="en-US" sz="2800" dirty="0">
              <a:solidFill>
                <a:srgbClr val="105396"/>
              </a:solidFill>
            </a:endParaRPr>
          </a:p>
        </p:txBody>
      </p:sp>
      <p:sp>
        <p:nvSpPr>
          <p:cNvPr id="4" name="Text Placeholder 3"/>
          <p:cNvSpPr txBox="1">
            <a:spLocks/>
          </p:cNvSpPr>
          <p:nvPr/>
        </p:nvSpPr>
        <p:spPr>
          <a:xfrm>
            <a:off x="457200" y="1158265"/>
            <a:ext cx="8229600" cy="159340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800" dirty="0">
              <a:solidFill>
                <a:srgbClr val="105396"/>
              </a:solidFill>
              <a:latin typeface="Swis721 LtEx BT Light"/>
              <a:cs typeface="Swis721 LtEx BT Ligh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49778" y="2116667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endParaRPr lang="en-US" sz="2200" dirty="0" smtClean="0"/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914400" y="1834444"/>
            <a:ext cx="7509933" cy="204611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solidFill>
                  <a:schemeClr val="accent2"/>
                </a:solidFill>
              </a:rPr>
              <a:t>Eliot </a:t>
            </a:r>
            <a:r>
              <a:rPr lang="en-US" sz="2800" dirty="0" smtClean="0">
                <a:solidFill>
                  <a:schemeClr val="accent2"/>
                </a:solidFill>
              </a:rPr>
              <a:t>Muir, CEO</a:t>
            </a:r>
            <a:endParaRPr lang="en-US" sz="2800" dirty="0" smtClean="0">
              <a:solidFill>
                <a:schemeClr val="accent2"/>
              </a:solidFill>
            </a:endParaRPr>
          </a:p>
          <a:p>
            <a:r>
              <a:rPr lang="en-US" sz="2800" dirty="0" smtClean="0">
                <a:solidFill>
                  <a:srgbClr val="297FD5"/>
                </a:solidFill>
              </a:rPr>
              <a:t>My </a:t>
            </a:r>
            <a:r>
              <a:rPr lang="en-US" sz="2800" dirty="0" smtClean="0">
                <a:solidFill>
                  <a:srgbClr val="297FD5"/>
                </a:solidFill>
              </a:rPr>
              <a:t>role is </a:t>
            </a:r>
            <a:r>
              <a:rPr lang="en-US" sz="2800" dirty="0" smtClean="0">
                <a:solidFill>
                  <a:srgbClr val="297FD5"/>
                </a:solidFill>
              </a:rPr>
              <a:t>75% </a:t>
            </a:r>
            <a:r>
              <a:rPr lang="en-US" sz="2800" dirty="0" smtClean="0">
                <a:solidFill>
                  <a:srgbClr val="297FD5"/>
                </a:solidFill>
              </a:rPr>
              <a:t>development</a:t>
            </a:r>
          </a:p>
          <a:p>
            <a:r>
              <a:rPr lang="en-US" sz="2800" dirty="0" smtClean="0">
                <a:solidFill>
                  <a:srgbClr val="297FD5"/>
                </a:solidFill>
              </a:rPr>
              <a:t>Based in Toronto, Canada</a:t>
            </a:r>
            <a:endParaRPr lang="en-US" sz="2800" dirty="0" smtClean="0">
              <a:solidFill>
                <a:srgbClr val="297FD5"/>
              </a:solidFill>
            </a:endParaRPr>
          </a:p>
          <a:p>
            <a:endParaRPr lang="en-US" sz="1800" dirty="0">
              <a:solidFill>
                <a:schemeClr val="accent2"/>
              </a:solidFill>
              <a:latin typeface="Swis721 LtEx BT Light"/>
              <a:cs typeface="Swis721 LtEx BT Light"/>
            </a:endParaRPr>
          </a:p>
        </p:txBody>
      </p:sp>
    </p:spTree>
    <p:extLst>
      <p:ext uri="{BB962C8B-B14F-4D97-AF65-F5344CB8AC3E}">
        <p14:creationId xmlns:p14="http://schemas.microsoft.com/office/powerpoint/2010/main" val="64002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IGUANA Integration Engine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742"/>
            <a:ext cx="8229600" cy="1622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400" kern="1200" spc="120">
                <a:solidFill>
                  <a:schemeClr val="bg1"/>
                </a:solidFill>
                <a:latin typeface="Swis721 LtEx BT Light"/>
                <a:ea typeface="+mj-ea"/>
                <a:cs typeface="Swis721 LtEx BT Light"/>
              </a:defRPr>
            </a:lvl1pPr>
          </a:lstStyle>
          <a:p>
            <a:r>
              <a:rPr lang="en-US" sz="2800" dirty="0" smtClean="0">
                <a:solidFill>
                  <a:srgbClr val="105396"/>
                </a:solidFill>
              </a:rPr>
              <a:t>About </a:t>
            </a:r>
            <a:r>
              <a:rPr lang="en-US" sz="2800" dirty="0" err="1" smtClean="0">
                <a:solidFill>
                  <a:srgbClr val="105396"/>
                </a:solidFill>
              </a:rPr>
              <a:t>iNTERFACEWARE</a:t>
            </a:r>
            <a:endParaRPr lang="en-US" sz="2800" dirty="0">
              <a:solidFill>
                <a:srgbClr val="105396"/>
              </a:solidFill>
            </a:endParaRPr>
          </a:p>
        </p:txBody>
      </p:sp>
      <p:sp>
        <p:nvSpPr>
          <p:cNvPr id="4" name="Text Placeholder 3"/>
          <p:cNvSpPr txBox="1">
            <a:spLocks/>
          </p:cNvSpPr>
          <p:nvPr/>
        </p:nvSpPr>
        <p:spPr>
          <a:xfrm>
            <a:off x="457200" y="1158266"/>
            <a:ext cx="8229600" cy="125473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>
                <a:solidFill>
                  <a:srgbClr val="105396"/>
                </a:solidFill>
                <a:latin typeface="Swis721 LtEx BT Light"/>
                <a:cs typeface="Swis721 LtEx BT Light"/>
              </a:rPr>
              <a:t>Iguana – integration in healthcare.  </a:t>
            </a:r>
          </a:p>
          <a:p>
            <a:r>
              <a:rPr lang="en-US" sz="1800" dirty="0" smtClean="0">
                <a:solidFill>
                  <a:srgbClr val="105396"/>
                </a:solidFill>
                <a:latin typeface="Swis721 LtEx BT Light"/>
                <a:cs typeface="Swis721 LtEx BT Light"/>
              </a:rPr>
              <a:t>Uses </a:t>
            </a:r>
            <a:r>
              <a:rPr lang="en-US" sz="1800" dirty="0" err="1" smtClean="0">
                <a:solidFill>
                  <a:srgbClr val="105396"/>
                </a:solidFill>
                <a:latin typeface="Swis721 LtEx BT Light"/>
                <a:cs typeface="Swis721 LtEx BT Light"/>
              </a:rPr>
              <a:t>Lua</a:t>
            </a:r>
            <a:r>
              <a:rPr lang="en-US" sz="1800" dirty="0" smtClean="0">
                <a:solidFill>
                  <a:srgbClr val="105396"/>
                </a:solidFill>
                <a:latin typeface="Swis721 LtEx BT Light"/>
                <a:cs typeface="Swis721 LtEx BT Light"/>
              </a:rPr>
              <a:t> and sponsor the </a:t>
            </a:r>
            <a:r>
              <a:rPr lang="en-US" sz="1800" dirty="0" err="1" smtClean="0">
                <a:solidFill>
                  <a:srgbClr val="105396"/>
                </a:solidFill>
                <a:latin typeface="Swis721 LtEx BT Light"/>
                <a:cs typeface="Swis721 LtEx BT Light"/>
              </a:rPr>
              <a:t>LuaJIT</a:t>
            </a:r>
            <a:r>
              <a:rPr lang="en-US" sz="1800" dirty="0" smtClean="0">
                <a:solidFill>
                  <a:srgbClr val="105396"/>
                </a:solidFill>
                <a:latin typeface="Swis721 LtEx BT Light"/>
                <a:cs typeface="Swis721 LtEx BT Light"/>
              </a:rPr>
              <a:t> project</a:t>
            </a:r>
          </a:p>
          <a:p>
            <a:r>
              <a:rPr lang="en-US" sz="1800" dirty="0" smtClean="0">
                <a:solidFill>
                  <a:srgbClr val="105396"/>
                </a:solidFill>
                <a:latin typeface="Swis721 LtEx BT Light"/>
                <a:cs typeface="Swis721 LtEx BT Light"/>
              </a:rPr>
              <a:t>In business since 1997</a:t>
            </a:r>
          </a:p>
          <a:p>
            <a:r>
              <a:rPr lang="en-US" sz="1800" dirty="0" smtClean="0">
                <a:solidFill>
                  <a:srgbClr val="105396"/>
                </a:solidFill>
                <a:latin typeface="Swis721 LtEx BT Light"/>
                <a:cs typeface="Swis721 LtEx BT Light"/>
              </a:rPr>
              <a:t>Over 600 customers, 10,000+ live sites</a:t>
            </a:r>
          </a:p>
          <a:p>
            <a:endParaRPr lang="en-US" sz="1800" dirty="0">
              <a:solidFill>
                <a:srgbClr val="105396"/>
              </a:solidFill>
              <a:latin typeface="Swis721 LtEx BT Light"/>
              <a:cs typeface="Swis721 LtEx BT Light"/>
            </a:endParaRPr>
          </a:p>
        </p:txBody>
      </p:sp>
      <p:pic>
        <p:nvPicPr>
          <p:cNvPr id="5" name="Picture 4" descr="iguana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840000"/>
            <a:ext cx="2869439" cy="1915444"/>
          </a:xfrm>
          <a:prstGeom prst="rect">
            <a:avLst/>
          </a:prstGeom>
        </p:spPr>
      </p:pic>
      <p:pic>
        <p:nvPicPr>
          <p:cNvPr id="7" name="Picture 6" descr="MD_ANDERSON_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031" y="2413000"/>
            <a:ext cx="1796851" cy="632334"/>
          </a:xfrm>
          <a:prstGeom prst="rect">
            <a:avLst/>
          </a:prstGeom>
        </p:spPr>
      </p:pic>
      <p:pic>
        <p:nvPicPr>
          <p:cNvPr id="10" name="Picture 9" descr="Fujifilm Medical System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884" y="1344336"/>
            <a:ext cx="1630109" cy="559663"/>
          </a:xfrm>
          <a:prstGeom prst="rect">
            <a:avLst/>
          </a:prstGeom>
        </p:spPr>
      </p:pic>
      <p:pic>
        <p:nvPicPr>
          <p:cNvPr id="11" name="Picture 10" descr="GE Healthcare 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606" y="2214606"/>
            <a:ext cx="1461141" cy="941561"/>
          </a:xfrm>
          <a:prstGeom prst="rect">
            <a:avLst/>
          </a:prstGeom>
        </p:spPr>
      </p:pic>
      <p:pic>
        <p:nvPicPr>
          <p:cNvPr id="13" name="Picture 12" descr="Pharmacy OneSource.eps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592" y="3593611"/>
            <a:ext cx="4606290" cy="464566"/>
          </a:xfrm>
          <a:prstGeom prst="rect">
            <a:avLst/>
          </a:prstGeom>
        </p:spPr>
      </p:pic>
      <p:pic>
        <p:nvPicPr>
          <p:cNvPr id="16" name="Picture 15" descr="xerox-logo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0177" y="4289067"/>
            <a:ext cx="1904762" cy="59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5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IGUANA Integration Engine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742"/>
            <a:ext cx="8229600" cy="1622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400" kern="1200" spc="120">
                <a:solidFill>
                  <a:schemeClr val="bg1"/>
                </a:solidFill>
                <a:latin typeface="Swis721 LtEx BT Light"/>
                <a:ea typeface="+mj-ea"/>
                <a:cs typeface="Swis721 LtEx BT Light"/>
              </a:defRPr>
            </a:lvl1pPr>
          </a:lstStyle>
          <a:p>
            <a:r>
              <a:rPr lang="en-US" sz="2800" dirty="0" smtClean="0">
                <a:solidFill>
                  <a:srgbClr val="105396"/>
                </a:solidFill>
              </a:rPr>
              <a:t>The Integration Problem</a:t>
            </a:r>
            <a:endParaRPr lang="en-US" sz="2800" dirty="0">
              <a:solidFill>
                <a:srgbClr val="105396"/>
              </a:solidFill>
            </a:endParaRPr>
          </a:p>
        </p:txBody>
      </p:sp>
      <p:sp>
        <p:nvSpPr>
          <p:cNvPr id="4" name="Text Placeholder 3"/>
          <p:cNvSpPr txBox="1">
            <a:spLocks/>
          </p:cNvSpPr>
          <p:nvPr/>
        </p:nvSpPr>
        <p:spPr>
          <a:xfrm>
            <a:off x="914400" y="1624168"/>
            <a:ext cx="8229600" cy="309174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chemeClr val="accent2"/>
                </a:solidFill>
              </a:rPr>
              <a:t>Every IT system </a:t>
            </a:r>
            <a:r>
              <a:rPr lang="en-US" sz="2800" dirty="0" smtClean="0">
                <a:solidFill>
                  <a:schemeClr val="accent2"/>
                </a:solidFill>
              </a:rPr>
              <a:t>has incompatible </a:t>
            </a:r>
            <a:r>
              <a:rPr lang="en-US" sz="2800" dirty="0">
                <a:solidFill>
                  <a:schemeClr val="accent2"/>
                </a:solidFill>
              </a:rPr>
              <a:t>data</a:t>
            </a:r>
            <a:r>
              <a:rPr lang="en-US" sz="2800" dirty="0" smtClean="0">
                <a:solidFill>
                  <a:schemeClr val="accent2"/>
                </a:solidFill>
              </a:rPr>
              <a:t>.</a:t>
            </a:r>
          </a:p>
          <a:p>
            <a:r>
              <a:rPr lang="en-US" sz="2800" dirty="0">
                <a:solidFill>
                  <a:srgbClr val="297FD5"/>
                </a:solidFill>
              </a:rPr>
              <a:t>Development is </a:t>
            </a:r>
            <a:r>
              <a:rPr lang="en-US" sz="2800" dirty="0" smtClean="0">
                <a:solidFill>
                  <a:srgbClr val="297FD5"/>
                </a:solidFill>
              </a:rPr>
              <a:t>required to share </a:t>
            </a:r>
            <a:r>
              <a:rPr lang="en-US" sz="2800" dirty="0">
                <a:solidFill>
                  <a:srgbClr val="297FD5"/>
                </a:solidFill>
              </a:rPr>
              <a:t>data</a:t>
            </a:r>
            <a:r>
              <a:rPr lang="en-US" sz="2800" dirty="0" smtClean="0">
                <a:solidFill>
                  <a:srgbClr val="297FD5"/>
                </a:solidFill>
              </a:rPr>
              <a:t>.</a:t>
            </a:r>
          </a:p>
          <a:p>
            <a:r>
              <a:rPr lang="en-US" sz="2800" dirty="0" smtClean="0">
                <a:solidFill>
                  <a:srgbClr val="297FD5"/>
                </a:solidFill>
              </a:rPr>
              <a:t>Every site</a:t>
            </a:r>
          </a:p>
          <a:p>
            <a:r>
              <a:rPr lang="en-US" sz="2800" dirty="0" smtClean="0">
                <a:solidFill>
                  <a:srgbClr val="297FD5"/>
                </a:solidFill>
              </a:rPr>
              <a:t>Integration engineers have domain </a:t>
            </a:r>
            <a:r>
              <a:rPr lang="en-US" sz="2800" dirty="0" smtClean="0">
                <a:solidFill>
                  <a:srgbClr val="297FD5"/>
                </a:solidFill>
              </a:rPr>
              <a:t>knowledge, </a:t>
            </a:r>
            <a:r>
              <a:rPr lang="en-US" sz="2800" dirty="0" smtClean="0">
                <a:solidFill>
                  <a:srgbClr val="297FD5"/>
                </a:solidFill>
              </a:rPr>
              <a:t>but not highly technical (ex. Nurses </a:t>
            </a:r>
            <a:r>
              <a:rPr lang="en-US" sz="2800" dirty="0" smtClean="0">
                <a:solidFill>
                  <a:srgbClr val="297FD5"/>
                </a:solidFill>
              </a:rPr>
              <a:t>etc.)</a:t>
            </a:r>
            <a:endParaRPr lang="en-US" sz="2800" dirty="0" smtClean="0">
              <a:solidFill>
                <a:srgbClr val="297FD5"/>
              </a:solidFill>
            </a:endParaRPr>
          </a:p>
          <a:p>
            <a:endParaRPr lang="en-US" sz="2800" dirty="0" smtClean="0">
              <a:solidFill>
                <a:srgbClr val="297FD5"/>
              </a:solidFill>
            </a:endParaRPr>
          </a:p>
          <a:p>
            <a:endParaRPr lang="en-US" sz="1800" dirty="0">
              <a:solidFill>
                <a:schemeClr val="accent2"/>
              </a:solidFill>
              <a:latin typeface="Swis721 LtEx BT Light"/>
              <a:cs typeface="Swis721 LtEx BT Light"/>
            </a:endParaRPr>
          </a:p>
        </p:txBody>
      </p:sp>
    </p:spTree>
    <p:extLst>
      <p:ext uri="{BB962C8B-B14F-4D97-AF65-F5344CB8AC3E}">
        <p14:creationId xmlns:p14="http://schemas.microsoft.com/office/powerpoint/2010/main" val="192310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IGUANA Integration Engine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742"/>
            <a:ext cx="8229600" cy="1622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400" kern="1200" spc="120">
                <a:solidFill>
                  <a:schemeClr val="bg1"/>
                </a:solidFill>
                <a:latin typeface="Swis721 LtEx BT Light"/>
                <a:ea typeface="+mj-ea"/>
                <a:cs typeface="Swis721 LtEx BT Light"/>
              </a:defRPr>
            </a:lvl1pPr>
          </a:lstStyle>
          <a:p>
            <a:r>
              <a:rPr lang="en-US" sz="2800" dirty="0" smtClean="0">
                <a:solidFill>
                  <a:srgbClr val="105396"/>
                </a:solidFill>
              </a:rPr>
              <a:t>ETL Problem</a:t>
            </a:r>
            <a:endParaRPr lang="en-US" sz="2800" dirty="0">
              <a:solidFill>
                <a:srgbClr val="105396"/>
              </a:solidFill>
            </a:endParaRPr>
          </a:p>
        </p:txBody>
      </p:sp>
      <p:sp>
        <p:nvSpPr>
          <p:cNvPr id="4" name="Text Placeholder 3"/>
          <p:cNvSpPr txBox="1">
            <a:spLocks/>
          </p:cNvSpPr>
          <p:nvPr/>
        </p:nvSpPr>
        <p:spPr>
          <a:xfrm>
            <a:off x="2771422" y="1777997"/>
            <a:ext cx="4453468" cy="204611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</a:t>
            </a:r>
            <a:r>
              <a:rPr lang="en-US" sz="4000" dirty="0" smtClean="0">
                <a:solidFill>
                  <a:schemeClr val="accent2"/>
                </a:solidFill>
              </a:rPr>
              <a:t>xtract</a:t>
            </a:r>
          </a:p>
          <a:p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</a:t>
            </a:r>
            <a:r>
              <a:rPr lang="en-US" sz="4000" dirty="0" smtClean="0">
                <a:solidFill>
                  <a:srgbClr val="297FD5"/>
                </a:solidFill>
              </a:rPr>
              <a:t>ransform</a:t>
            </a:r>
          </a:p>
          <a:p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</a:t>
            </a:r>
            <a:r>
              <a:rPr lang="en-US" sz="4000" dirty="0" smtClean="0">
                <a:solidFill>
                  <a:srgbClr val="297FD5"/>
                </a:solidFill>
              </a:rPr>
              <a:t>oad</a:t>
            </a:r>
          </a:p>
          <a:p>
            <a:endParaRPr lang="en-US" sz="2800" dirty="0" smtClean="0">
              <a:solidFill>
                <a:srgbClr val="297FD5"/>
              </a:solidFill>
            </a:endParaRPr>
          </a:p>
          <a:p>
            <a:endParaRPr lang="en-US" sz="1800" dirty="0">
              <a:solidFill>
                <a:schemeClr val="accent2"/>
              </a:solidFill>
              <a:latin typeface="Swis721 LtEx BT Light"/>
              <a:cs typeface="Swis721 LtEx BT Light"/>
            </a:endParaRPr>
          </a:p>
        </p:txBody>
      </p:sp>
    </p:spTree>
    <p:extLst>
      <p:ext uri="{BB962C8B-B14F-4D97-AF65-F5344CB8AC3E}">
        <p14:creationId xmlns:p14="http://schemas.microsoft.com/office/powerpoint/2010/main" val="157017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IGUANA Integration Engine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254000"/>
            <a:ext cx="7529689" cy="10442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400" kern="1200" spc="120">
                <a:solidFill>
                  <a:schemeClr val="bg1"/>
                </a:solidFill>
                <a:latin typeface="Swis721 LtEx BT Light"/>
                <a:ea typeface="+mj-ea"/>
                <a:cs typeface="Swis721 LtEx BT Light"/>
              </a:defRPr>
            </a:lvl1pPr>
          </a:lstStyle>
          <a:p>
            <a:r>
              <a:rPr lang="en-US" sz="2800" dirty="0" smtClean="0">
                <a:solidFill>
                  <a:srgbClr val="105396"/>
                </a:solidFill>
              </a:rPr>
              <a:t>Traditional ETL</a:t>
            </a:r>
            <a:endParaRPr lang="en-US" sz="2800" dirty="0">
              <a:solidFill>
                <a:srgbClr val="105396"/>
              </a:solidFill>
            </a:endParaRPr>
          </a:p>
        </p:txBody>
      </p:sp>
      <p:sp>
        <p:nvSpPr>
          <p:cNvPr id="4" name="Text Placeholder 3"/>
          <p:cNvSpPr txBox="1">
            <a:spLocks/>
          </p:cNvSpPr>
          <p:nvPr/>
        </p:nvSpPr>
        <p:spPr>
          <a:xfrm>
            <a:off x="1303867" y="1834443"/>
            <a:ext cx="7382933" cy="226217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solidFill>
                  <a:schemeClr val="accent2"/>
                </a:solidFill>
              </a:rPr>
              <a:t>Heavy graphical GUIs</a:t>
            </a:r>
          </a:p>
          <a:p>
            <a:r>
              <a:rPr lang="en-US" sz="3600" dirty="0" smtClean="0">
                <a:solidFill>
                  <a:schemeClr val="accent2"/>
                </a:solidFill>
              </a:rPr>
              <a:t>Schema and mapping</a:t>
            </a:r>
          </a:p>
          <a:p>
            <a:r>
              <a:rPr lang="en-US" sz="3600" dirty="0" smtClean="0">
                <a:solidFill>
                  <a:schemeClr val="accent2"/>
                </a:solidFill>
              </a:rPr>
              <a:t>No programming required!</a:t>
            </a:r>
          </a:p>
          <a:p>
            <a:endParaRPr lang="en-US" sz="2800" dirty="0" smtClean="0">
              <a:solidFill>
                <a:srgbClr val="297FD5"/>
              </a:solidFill>
            </a:endParaRPr>
          </a:p>
          <a:p>
            <a:endParaRPr lang="en-US" sz="1800" dirty="0">
              <a:solidFill>
                <a:schemeClr val="accent2"/>
              </a:solidFill>
              <a:latin typeface="Swis721 LtEx BT Light"/>
              <a:cs typeface="Swis721 LtEx BT Light"/>
            </a:endParaRPr>
          </a:p>
        </p:txBody>
      </p:sp>
    </p:spTree>
    <p:extLst>
      <p:ext uri="{BB962C8B-B14F-4D97-AF65-F5344CB8AC3E}">
        <p14:creationId xmlns:p14="http://schemas.microsoft.com/office/powerpoint/2010/main" val="344114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IGUANA Integration Engine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742"/>
            <a:ext cx="8229600" cy="1622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400" kern="1200" spc="120">
                <a:solidFill>
                  <a:schemeClr val="bg1"/>
                </a:solidFill>
                <a:latin typeface="Swis721 LtEx BT Light"/>
                <a:ea typeface="+mj-ea"/>
                <a:cs typeface="Swis721 LtEx BT Light"/>
              </a:defRPr>
            </a:lvl1pPr>
          </a:lstStyle>
          <a:p>
            <a:r>
              <a:rPr lang="en-US" sz="2800" dirty="0" smtClean="0">
                <a:solidFill>
                  <a:srgbClr val="105396"/>
                </a:solidFill>
              </a:rPr>
              <a:t>Trouble is…</a:t>
            </a:r>
            <a:endParaRPr lang="en-US" sz="2800" dirty="0">
              <a:solidFill>
                <a:srgbClr val="105396"/>
              </a:solidFill>
            </a:endParaRPr>
          </a:p>
        </p:txBody>
      </p:sp>
      <p:sp>
        <p:nvSpPr>
          <p:cNvPr id="4" name="Text Placeholder 3"/>
          <p:cNvSpPr txBox="1">
            <a:spLocks/>
          </p:cNvSpPr>
          <p:nvPr/>
        </p:nvSpPr>
        <p:spPr>
          <a:xfrm>
            <a:off x="2000955" y="2031998"/>
            <a:ext cx="4758267" cy="8607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smtClean="0">
                <a:solidFill>
                  <a:schemeClr val="accent2"/>
                </a:solidFill>
              </a:rPr>
              <a:t>… it’s not that simple!</a:t>
            </a:r>
          </a:p>
        </p:txBody>
      </p:sp>
    </p:spTree>
    <p:extLst>
      <p:ext uri="{BB962C8B-B14F-4D97-AF65-F5344CB8AC3E}">
        <p14:creationId xmlns:p14="http://schemas.microsoft.com/office/powerpoint/2010/main" val="113504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IGUANA Integration Engine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742"/>
            <a:ext cx="8229600" cy="1622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400" kern="1200" spc="120">
                <a:solidFill>
                  <a:schemeClr val="bg1"/>
                </a:solidFill>
                <a:latin typeface="Swis721 LtEx BT Light"/>
                <a:ea typeface="+mj-ea"/>
                <a:cs typeface="Swis721 LtEx BT Light"/>
              </a:defRPr>
            </a:lvl1pPr>
          </a:lstStyle>
          <a:p>
            <a:r>
              <a:rPr lang="en-US" sz="2800" dirty="0" smtClean="0">
                <a:solidFill>
                  <a:srgbClr val="105396"/>
                </a:solidFill>
              </a:rPr>
              <a:t>Real world integration</a:t>
            </a:r>
            <a:endParaRPr lang="en-US" sz="2800" dirty="0">
              <a:solidFill>
                <a:srgbClr val="105396"/>
              </a:solidFill>
            </a:endParaRPr>
          </a:p>
        </p:txBody>
      </p:sp>
      <p:sp>
        <p:nvSpPr>
          <p:cNvPr id="4" name="Text Placeholder 3"/>
          <p:cNvSpPr txBox="1">
            <a:spLocks/>
          </p:cNvSpPr>
          <p:nvPr/>
        </p:nvSpPr>
        <p:spPr>
          <a:xfrm>
            <a:off x="705556" y="1624168"/>
            <a:ext cx="7859888" cy="204611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solidFill>
                  <a:schemeClr val="accent2"/>
                </a:solidFill>
              </a:rPr>
              <a:t>Always require scripting</a:t>
            </a:r>
          </a:p>
          <a:p>
            <a:r>
              <a:rPr lang="en-US" sz="2800" dirty="0" smtClean="0">
                <a:solidFill>
                  <a:schemeClr val="accent2"/>
                </a:solidFill>
              </a:rPr>
              <a:t>Work flow etc.</a:t>
            </a:r>
          </a:p>
          <a:p>
            <a:r>
              <a:rPr lang="en-US" sz="2800" dirty="0" smtClean="0">
                <a:solidFill>
                  <a:srgbClr val="297FD5"/>
                </a:solidFill>
              </a:rPr>
              <a:t>Traditional ETL engines have poor scripting environments</a:t>
            </a:r>
          </a:p>
          <a:p>
            <a:endParaRPr lang="en-US" sz="1800" dirty="0">
              <a:solidFill>
                <a:schemeClr val="accent2"/>
              </a:solidFill>
              <a:latin typeface="Swis721 LtEx BT Light"/>
              <a:cs typeface="Swis721 LtEx BT Light"/>
            </a:endParaRPr>
          </a:p>
        </p:txBody>
      </p:sp>
    </p:spTree>
    <p:extLst>
      <p:ext uri="{BB962C8B-B14F-4D97-AF65-F5344CB8AC3E}">
        <p14:creationId xmlns:p14="http://schemas.microsoft.com/office/powerpoint/2010/main" val="407982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IGUANA Integration Engine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742"/>
            <a:ext cx="8229600" cy="16224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400" kern="1200" spc="120">
                <a:solidFill>
                  <a:schemeClr val="bg1"/>
                </a:solidFill>
                <a:latin typeface="Swis721 LtEx BT Light"/>
                <a:ea typeface="+mj-ea"/>
                <a:cs typeface="Swis721 LtEx BT Light"/>
              </a:defRPr>
            </a:lvl1pPr>
          </a:lstStyle>
          <a:p>
            <a:r>
              <a:rPr lang="en-US" sz="2800" dirty="0" smtClean="0">
                <a:solidFill>
                  <a:srgbClr val="105396"/>
                </a:solidFill>
              </a:rPr>
              <a:t>4 years ago…</a:t>
            </a:r>
            <a:endParaRPr lang="en-US" sz="2800" dirty="0">
              <a:solidFill>
                <a:srgbClr val="105396"/>
              </a:solidFill>
            </a:endParaRPr>
          </a:p>
        </p:txBody>
      </p:sp>
      <p:sp>
        <p:nvSpPr>
          <p:cNvPr id="4" name="Text Placeholder 3"/>
          <p:cNvSpPr txBox="1">
            <a:spLocks/>
          </p:cNvSpPr>
          <p:nvPr/>
        </p:nvSpPr>
        <p:spPr>
          <a:xfrm>
            <a:off x="335844" y="1624168"/>
            <a:ext cx="8229600" cy="204611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b="0" i="0" kern="1200">
                <a:solidFill>
                  <a:srgbClr val="FFFFFF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>
                <a:solidFill>
                  <a:schemeClr val="accent2"/>
                </a:solidFill>
              </a:rPr>
              <a:t>R&amp;D began on a better scripting environment</a:t>
            </a:r>
          </a:p>
          <a:p>
            <a:r>
              <a:rPr lang="en-US" sz="2800" dirty="0" smtClean="0">
                <a:solidFill>
                  <a:srgbClr val="297FD5"/>
                </a:solidFill>
              </a:rPr>
              <a:t>Started with Python….1 month later…</a:t>
            </a:r>
          </a:p>
          <a:p>
            <a:endParaRPr lang="en-US" sz="1800" dirty="0">
              <a:solidFill>
                <a:schemeClr val="accent2"/>
              </a:solidFill>
              <a:latin typeface="Swis721 LtEx BT Light"/>
              <a:cs typeface="Swis721 LtEx BT Light"/>
            </a:endParaRPr>
          </a:p>
        </p:txBody>
      </p:sp>
    </p:spTree>
    <p:extLst>
      <p:ext uri="{BB962C8B-B14F-4D97-AF65-F5344CB8AC3E}">
        <p14:creationId xmlns:p14="http://schemas.microsoft.com/office/powerpoint/2010/main" val="692862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xmlns:p14="http://schemas.microsoft.com/office/powerpoint/2010/main" spd="slow" advClick="0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Ifware Powerpoint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ctr">
        <a:normAutofit/>
      </a:bodyPr>
      <a:lstStyle>
        <a:defPPr>
          <a:defRPr sz="22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Ifware Powerpoint.potx</Template>
  <TotalTime>15675</TotalTime>
  <Words>486</Words>
  <Application>Microsoft Macintosh PowerPoint</Application>
  <PresentationFormat>On-screen Show (4:3)</PresentationFormat>
  <Paragraphs>122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Ifware Powerpoint</vt:lpstr>
      <vt:lpstr> </vt:lpstr>
      <vt:lpstr>The IGUANA Integration Engine</vt:lpstr>
      <vt:lpstr>The IGUANA Integration Engine</vt:lpstr>
      <vt:lpstr>The IGUANA Integration Engine</vt:lpstr>
      <vt:lpstr>The IGUANA Integration Engine</vt:lpstr>
      <vt:lpstr>The IGUANA Integration Engine</vt:lpstr>
      <vt:lpstr>The IGUANA Integration Engine</vt:lpstr>
      <vt:lpstr>The IGUANA Integration Engine</vt:lpstr>
      <vt:lpstr>The IGUANA Integration Engine</vt:lpstr>
      <vt:lpstr>The IGUANA Integration Engine</vt:lpstr>
      <vt:lpstr>The IGUANA Integration Engine</vt:lpstr>
      <vt:lpstr>The IGUANA Integration Engine</vt:lpstr>
      <vt:lpstr>The IGUANA Integration Engine</vt:lpstr>
      <vt:lpstr>Best thing is to see in action…</vt:lpstr>
      <vt:lpstr>The IGUANA Integration Engine</vt:lpstr>
      <vt:lpstr>The IGUANA Integration Engine</vt:lpstr>
      <vt:lpstr>The IGUANA Integration Engine</vt:lpstr>
      <vt:lpstr>The IGUANA Integration Engine</vt:lpstr>
      <vt:lpstr>Any questions?</vt:lpstr>
    </vt:vector>
  </TitlesOfParts>
  <Company>iNTERFACEWARE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Zachary Leung</dc:creator>
  <cp:lastModifiedBy>Eliot Muir</cp:lastModifiedBy>
  <cp:revision>80</cp:revision>
  <dcterms:created xsi:type="dcterms:W3CDTF">2012-10-11T14:43:55Z</dcterms:created>
  <dcterms:modified xsi:type="dcterms:W3CDTF">2012-11-29T22:00:41Z</dcterms:modified>
</cp:coreProperties>
</file>